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0" r:id="rId2"/>
    <p:sldId id="271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77" autoAdjust="0"/>
  </p:normalViewPr>
  <p:slideViewPr>
    <p:cSldViewPr>
      <p:cViewPr>
        <p:scale>
          <a:sx n="76" d="100"/>
          <a:sy n="76" d="100"/>
        </p:scale>
        <p:origin x="-336" y="4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CA38D-C650-4337-AA0F-E8410D57CA09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3A0C7-E57D-4B1E-9976-D85636ADE909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110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baseline="0" dirty="0" smtClean="0"/>
          </a:p>
          <a:p>
            <a:r>
              <a:rPr lang="en-GB" baseline="0" dirty="0" smtClean="0"/>
              <a:t>rob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D3A0C7-E57D-4B1E-9976-D85636ADE909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FEB3EF2-C94A-4011-8BBA-99AD5AF4FBBF}" type="datetimeFigureOut">
              <a:rPr lang="en-US" smtClean="0"/>
              <a:pPr/>
              <a:t>11/30/2012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904FD27-B4A9-4324-B2BF-FE529EBE954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57356" y="2000240"/>
            <a:ext cx="6715172" cy="1877437"/>
          </a:xfrm>
        </p:spPr>
        <p:txBody>
          <a:bodyPr wrap="square">
            <a:spAutoFit/>
          </a:bodyPr>
          <a:lstStyle/>
          <a:p>
            <a:r>
              <a:rPr lang="en-GB" sz="4400" dirty="0" smtClean="0">
                <a:latin typeface="Calibri" pitchFamily="34" charset="0"/>
              </a:rPr>
              <a:t>Developing A Problem-based Learning Module</a:t>
            </a:r>
            <a:br>
              <a:rPr lang="en-GB" sz="4400" dirty="0" smtClean="0">
                <a:latin typeface="Calibri" pitchFamily="34" charset="0"/>
              </a:rPr>
            </a:br>
            <a:r>
              <a:rPr lang="en-GB" sz="2800" dirty="0" smtClean="0">
                <a:solidFill>
                  <a:srgbClr val="4E5B6F"/>
                </a:solidFill>
                <a:latin typeface="Calibri" pitchFamily="34" charset="0"/>
              </a:rPr>
              <a:t>Practical Group Work Session</a:t>
            </a:r>
            <a:endParaRPr lang="en-GB" sz="4400" dirty="0">
              <a:latin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28860" y="4857760"/>
            <a:ext cx="5715040" cy="1517162"/>
          </a:xfrm>
        </p:spPr>
        <p:txBody>
          <a:bodyPr>
            <a:noAutofit/>
          </a:bodyPr>
          <a:lstStyle/>
          <a:p>
            <a:r>
              <a:rPr lang="en-GB" sz="2800" b="0" dirty="0" smtClean="0">
                <a:latin typeface="Calibri" pitchFamily="34" charset="0"/>
              </a:rPr>
              <a:t>Rob Boast, Staffordshire University</a:t>
            </a:r>
          </a:p>
          <a:p>
            <a:r>
              <a:rPr lang="en-GB" sz="2800" b="0" dirty="0" smtClean="0">
                <a:latin typeface="Calibri" pitchFamily="34" charset="0"/>
              </a:rPr>
              <a:t>Rosemary Tomkinson, University of Manchester</a:t>
            </a:r>
            <a:endParaRPr lang="en-GB" sz="2800" b="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– the V-C again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vice-chancellor, after reviewing the Green League tables, has determined that one, of a number of responses that they would like to see implemented, is for all academic departments to incorporate a sustainability </a:t>
            </a:r>
            <a:r>
              <a:rPr lang="en-US" dirty="0" smtClean="0">
                <a:latin typeface="Calibri" pitchFamily="34" charset="0"/>
              </a:rPr>
              <a:t>themed </a:t>
            </a:r>
            <a:r>
              <a:rPr lang="en-US" dirty="0" smtClean="0">
                <a:latin typeface="Calibri" pitchFamily="34" charset="0"/>
              </a:rPr>
              <a:t>module into </a:t>
            </a:r>
            <a:r>
              <a:rPr lang="en-US" dirty="0">
                <a:latin typeface="Calibri" pitchFamily="34" charset="0"/>
              </a:rPr>
              <a:t>one ‘champion’ on-campus degree </a:t>
            </a:r>
            <a:r>
              <a:rPr lang="en-US" dirty="0" err="1">
                <a:latin typeface="Calibri" pitchFamily="34" charset="0"/>
              </a:rPr>
              <a:t>programme</a:t>
            </a:r>
            <a:r>
              <a:rPr lang="en-US" dirty="0">
                <a:latin typeface="Calibri" pitchFamily="34" charset="0"/>
              </a:rPr>
              <a:t>.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sees this module as being essentially a problem-based, student-</a:t>
            </a:r>
            <a:r>
              <a:rPr lang="en-US" dirty="0" err="1">
                <a:latin typeface="Calibri" pitchFamily="34" charset="0"/>
              </a:rPr>
              <a:t>centred</a:t>
            </a:r>
            <a:r>
              <a:rPr lang="en-US" dirty="0">
                <a:latin typeface="Calibri" pitchFamily="34" charset="0"/>
              </a:rPr>
              <a:t> module with students working in small teams </a:t>
            </a:r>
            <a:r>
              <a:rPr lang="en-US" dirty="0" smtClean="0">
                <a:latin typeface="Calibri" pitchFamily="34" charset="0"/>
              </a:rPr>
              <a:t>developing </a:t>
            </a:r>
            <a:r>
              <a:rPr lang="en-US" dirty="0">
                <a:latin typeface="Calibri" pitchFamily="34" charset="0"/>
              </a:rPr>
              <a:t>a whole raft of </a:t>
            </a:r>
            <a:r>
              <a:rPr lang="en-US" dirty="0" smtClean="0">
                <a:latin typeface="Calibri" pitchFamily="34" charset="0"/>
              </a:rPr>
              <a:t>graduate attributes / transferable skills </a:t>
            </a:r>
            <a:r>
              <a:rPr lang="en-US" dirty="0">
                <a:latin typeface="Calibri" pitchFamily="34" charset="0"/>
              </a:rPr>
              <a:t>along the way.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Brief Continued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</a:t>
            </a:r>
            <a:r>
              <a:rPr lang="en-US" dirty="0">
                <a:latin typeface="Calibri" pitchFamily="34" charset="0"/>
              </a:rPr>
              <a:t>understands that ‘one-size-does-NOT-fit-all’ and so there are a number of design scenarios . . . but they </a:t>
            </a:r>
            <a:r>
              <a:rPr lang="en-US" dirty="0" smtClean="0">
                <a:latin typeface="Calibri" pitchFamily="34" charset="0"/>
              </a:rPr>
              <a:t>ideally use </a:t>
            </a:r>
            <a:r>
              <a:rPr lang="en-US" dirty="0">
                <a:latin typeface="Calibri" pitchFamily="34" charset="0"/>
              </a:rPr>
              <a:t>technology supported </a:t>
            </a:r>
            <a:r>
              <a:rPr lang="en-US" dirty="0" smtClean="0">
                <a:latin typeface="Calibri" pitchFamily="34" charset="0"/>
              </a:rPr>
              <a:t>learning.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Your </a:t>
            </a:r>
            <a:r>
              <a:rPr lang="en-US" dirty="0">
                <a:latin typeface="Calibri" pitchFamily="34" charset="0"/>
              </a:rPr>
              <a:t>team </a:t>
            </a:r>
            <a:r>
              <a:rPr lang="en-US" dirty="0" smtClean="0">
                <a:latin typeface="Calibri" pitchFamily="34" charset="0"/>
              </a:rPr>
              <a:t>has </a:t>
            </a:r>
            <a:r>
              <a:rPr lang="en-US" dirty="0">
                <a:latin typeface="Calibri" pitchFamily="34" charset="0"/>
              </a:rPr>
              <a:t>volunteered / been encouraged to be a </a:t>
            </a:r>
            <a:r>
              <a:rPr lang="en-US" dirty="0" err="1">
                <a:latin typeface="Calibri" pitchFamily="34" charset="0"/>
              </a:rPr>
              <a:t>pbl</a:t>
            </a:r>
            <a:r>
              <a:rPr lang="en-US" dirty="0">
                <a:latin typeface="Calibri" pitchFamily="34" charset="0"/>
              </a:rPr>
              <a:t>-sustainability </a:t>
            </a:r>
            <a:r>
              <a:rPr lang="en-US" dirty="0" smtClean="0">
                <a:latin typeface="Calibri" pitchFamily="34" charset="0"/>
              </a:rPr>
              <a:t>/ skills champion</a:t>
            </a:r>
            <a:r>
              <a:rPr lang="en-US" dirty="0">
                <a:latin typeface="Calibri" pitchFamily="34" charset="0"/>
              </a:rPr>
              <a:t>!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Choose one of the </a:t>
            </a:r>
            <a:r>
              <a:rPr lang="en-US" dirty="0" smtClean="0">
                <a:latin typeface="Calibri" pitchFamily="34" charset="0"/>
              </a:rPr>
              <a:t>scenarios </a:t>
            </a:r>
            <a:r>
              <a:rPr lang="en-US" dirty="0">
                <a:latin typeface="Calibri" pitchFamily="34" charset="0"/>
              </a:rPr>
              <a:t>(next slide) and </a:t>
            </a:r>
            <a:r>
              <a:rPr lang="en-US" dirty="0" smtClean="0">
                <a:latin typeface="Calibri" pitchFamily="34" charset="0"/>
              </a:rPr>
              <a:t>a key set</a:t>
            </a:r>
            <a:r>
              <a:rPr lang="en-US" dirty="0" smtClean="0">
                <a:latin typeface="Calibri" pitchFamily="34" charset="0"/>
              </a:rPr>
              <a:t> </a:t>
            </a:r>
            <a:r>
              <a:rPr lang="en-US" dirty="0">
                <a:latin typeface="Calibri" pitchFamily="34" charset="0"/>
              </a:rPr>
              <a:t>of a workable </a:t>
            </a:r>
            <a:r>
              <a:rPr lang="en-US" dirty="0" smtClean="0">
                <a:latin typeface="Calibri" pitchFamily="34" charset="0"/>
              </a:rPr>
              <a:t>12 week module meeting </a:t>
            </a:r>
            <a:r>
              <a:rPr lang="en-US" dirty="0">
                <a:latin typeface="Calibri" pitchFamily="34" charset="0"/>
              </a:rPr>
              <a:t>the key design criteria (see later). </a:t>
            </a:r>
          </a:p>
          <a:p>
            <a:pPr lvl="0">
              <a:spcAft>
                <a:spcPts val="600"/>
              </a:spcAft>
            </a:pPr>
            <a:r>
              <a:rPr lang="en-US" dirty="0">
                <a:latin typeface="Calibri" pitchFamily="34" charset="0"/>
              </a:rPr>
              <a:t>Your </a:t>
            </a:r>
            <a:r>
              <a:rPr lang="en-US" dirty="0" smtClean="0">
                <a:latin typeface="Calibri" pitchFamily="34" charset="0"/>
              </a:rPr>
              <a:t>v-c requires a </a:t>
            </a:r>
            <a:r>
              <a:rPr lang="en-US" dirty="0" smtClean="0">
                <a:latin typeface="Calibri" pitchFamily="34" charset="0"/>
              </a:rPr>
              <a:t>5 </a:t>
            </a:r>
            <a:r>
              <a:rPr lang="en-US" dirty="0">
                <a:latin typeface="Calibri" pitchFamily="34" charset="0"/>
              </a:rPr>
              <a:t>min ‘pitch’ of your champion </a:t>
            </a:r>
            <a:r>
              <a:rPr lang="en-US" dirty="0" smtClean="0">
                <a:latin typeface="Calibri" pitchFamily="34" charset="0"/>
              </a:rPr>
              <a:t>module.  </a:t>
            </a:r>
            <a:endParaRPr lang="en-US" dirty="0" smtClean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30 </a:t>
            </a:r>
            <a:r>
              <a:rPr lang="en-US" dirty="0" err="1" smtClean="0">
                <a:latin typeface="Calibri" pitchFamily="34" charset="0"/>
              </a:rPr>
              <a:t>mins</a:t>
            </a:r>
            <a:r>
              <a:rPr lang="en-US" dirty="0" smtClean="0">
                <a:latin typeface="Calibri" pitchFamily="34" charset="0"/>
              </a:rPr>
              <a:t> – go, good </a:t>
            </a:r>
            <a:r>
              <a:rPr lang="en-US" dirty="0">
                <a:latin typeface="Calibri" pitchFamily="34" charset="0"/>
              </a:rPr>
              <a:t>luck!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666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Scenarios . . .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39552" y="1600200"/>
            <a:ext cx="7388296" cy="4853136"/>
          </a:xfrm>
        </p:spPr>
        <p:txBody>
          <a:bodyPr>
            <a:normAutofit fontScale="92500" lnSpcReduction="20000"/>
          </a:bodyPr>
          <a:lstStyle/>
          <a:p>
            <a:pPr marL="0" lvl="0" indent="0">
              <a:spcAft>
                <a:spcPts val="600"/>
              </a:spcAft>
              <a:buNone/>
            </a:pPr>
            <a:endParaRPr lang="en-US" dirty="0" smtClean="0">
              <a:latin typeface="Calibri" pitchFamily="34" charset="0"/>
            </a:endParaRPr>
          </a:p>
          <a:p>
            <a:pPr>
              <a:spcAft>
                <a:spcPts val="600"/>
              </a:spcAft>
            </a:pPr>
            <a:r>
              <a:rPr lang="en-US" b="1" dirty="0">
                <a:latin typeface="Calibri" pitchFamily="34" charset="0"/>
              </a:rPr>
              <a:t>Scenario 1</a:t>
            </a:r>
            <a:r>
              <a:rPr lang="en-US" dirty="0">
                <a:latin typeface="Calibri" pitchFamily="34" charset="0"/>
              </a:rPr>
              <a:t>: The NEW </a:t>
            </a:r>
            <a:r>
              <a:rPr lang="en-US" dirty="0" smtClean="0">
                <a:latin typeface="Calibri" pitchFamily="34" charset="0"/>
              </a:rPr>
              <a:t>elective </a:t>
            </a:r>
            <a:r>
              <a:rPr lang="en-US" dirty="0">
                <a:latin typeface="Calibri" pitchFamily="34" charset="0"/>
              </a:rPr>
              <a:t>module at first year UG level, tailored across Science and Arts subjects with @120 students</a:t>
            </a:r>
            <a:r>
              <a:rPr lang="en-US" dirty="0" smtClean="0">
                <a:latin typeface="Calibri" pitchFamily="34" charset="0"/>
              </a:rPr>
              <a:t>.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b="1" dirty="0" smtClean="0">
                <a:solidFill>
                  <a:srgbClr val="0070C0"/>
                </a:solidFill>
                <a:latin typeface="Calibri" pitchFamily="34" charset="0"/>
              </a:rPr>
              <a:t>Scenario </a:t>
            </a:r>
            <a:r>
              <a:rPr lang="en-US" b="1" dirty="0">
                <a:solidFill>
                  <a:srgbClr val="0070C0"/>
                </a:solidFill>
                <a:latin typeface="Calibri" pitchFamily="34" charset="0"/>
              </a:rPr>
              <a:t>2</a:t>
            </a:r>
            <a:r>
              <a:rPr lang="en-US" dirty="0">
                <a:solidFill>
                  <a:srgbClr val="0070C0"/>
                </a:solidFill>
                <a:latin typeface="Calibri" pitchFamily="34" charset="0"/>
              </a:rPr>
              <a:t>: The NEW elective  module offered across the University, at both first and second year (co-taught),  likely to attract  40-60 enthusiastic multidisciplinary students.</a:t>
            </a:r>
            <a:endParaRPr lang="en-GB" dirty="0">
              <a:solidFill>
                <a:srgbClr val="0070C0"/>
              </a:solidFill>
            </a:endParaRPr>
          </a:p>
          <a:p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8"/>
            <a:endParaRPr lang="en-US" sz="1100" dirty="0">
              <a:latin typeface="Calibri" pitchFamily="34" charset="0"/>
              <a:cs typeface="Calibri" pitchFamily="34" charset="0"/>
            </a:endParaRPr>
          </a:p>
          <a:p>
            <a:r>
              <a:rPr lang="en-US" b="1" dirty="0">
                <a:latin typeface="Calibri" pitchFamily="34" charset="0"/>
                <a:cs typeface="Calibri" pitchFamily="34" charset="0"/>
              </a:rPr>
              <a:t>Scenario 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NEW module </a:t>
            </a:r>
            <a:r>
              <a:rPr lang="en-US" dirty="0">
                <a:latin typeface="Calibri" pitchFamily="34" charset="0"/>
                <a:cs typeface="Calibri" pitchFamily="34" charset="0"/>
              </a:rPr>
              <a:t>is a core module at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Masters, </a:t>
            </a:r>
            <a:r>
              <a:rPr lang="en-US" dirty="0">
                <a:latin typeface="Calibri" pitchFamily="34" charset="0"/>
                <a:cs typeface="Calibri" pitchFamily="34" charset="0"/>
              </a:rPr>
              <a:t>tailored specifically for your post-graduate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‘sustainable development’ </a:t>
            </a:r>
            <a:r>
              <a:rPr lang="en-US" dirty="0">
                <a:latin typeface="Calibri" pitchFamily="34" charset="0"/>
                <a:cs typeface="Calibri" pitchFamily="34" charset="0"/>
              </a:rPr>
              <a:t>award  (your choice of specific theme) of 90 international students.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280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67600" cy="1143000"/>
          </a:xfrm>
        </p:spPr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Design Criteria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  <a:buClr>
                <a:srgbClr val="7FD13B"/>
              </a:buClr>
            </a:pPr>
            <a:r>
              <a:rPr lang="en-US" dirty="0">
                <a:solidFill>
                  <a:prstClr val="black"/>
                </a:solidFill>
                <a:latin typeface="Calibri" pitchFamily="34" charset="0"/>
              </a:rPr>
              <a:t>What </a:t>
            </a:r>
            <a:r>
              <a:rPr lang="en-US" dirty="0" smtClean="0">
                <a:solidFill>
                  <a:prstClr val="black"/>
                </a:solidFill>
                <a:latin typeface="Calibri" pitchFamily="34" charset="0"/>
              </a:rPr>
              <a:t>would be the key ‘problem’ theme of the module?</a:t>
            </a:r>
            <a:endParaRPr lang="en-US" dirty="0">
              <a:solidFill>
                <a:prstClr val="black"/>
              </a:solidFill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</a:t>
            </a:r>
            <a:r>
              <a:rPr lang="en-US" dirty="0">
                <a:latin typeface="Calibri" pitchFamily="34" charset="0"/>
              </a:rPr>
              <a:t>are the key needs / skills / </a:t>
            </a:r>
            <a:r>
              <a:rPr lang="en-US" dirty="0" smtClean="0">
                <a:latin typeface="Calibri" pitchFamily="34" charset="0"/>
              </a:rPr>
              <a:t>attributes would the modul</a:t>
            </a:r>
            <a:r>
              <a:rPr lang="en-US" dirty="0" smtClean="0">
                <a:latin typeface="Calibri" pitchFamily="34" charset="0"/>
              </a:rPr>
              <a:t>e </a:t>
            </a:r>
            <a:r>
              <a:rPr lang="en-US" dirty="0" smtClean="0">
                <a:latin typeface="Calibri" pitchFamily="34" charset="0"/>
              </a:rPr>
              <a:t>try to develop?</a:t>
            </a:r>
            <a:endParaRPr lang="en-US" dirty="0">
              <a:latin typeface="Calibri" pitchFamily="34" charset="0"/>
            </a:endParaRP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</a:rPr>
              <a:t>What would be th</a:t>
            </a:r>
            <a:r>
              <a:rPr lang="en-US" dirty="0" smtClean="0">
                <a:latin typeface="Calibri" pitchFamily="34" charset="0"/>
              </a:rPr>
              <a:t>e key delivery challenges?</a:t>
            </a:r>
          </a:p>
          <a:p>
            <a:pPr lvl="0"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How might </a:t>
            </a:r>
            <a:r>
              <a:rPr lang="en-US" dirty="0">
                <a:latin typeface="Calibri" pitchFamily="34" charset="0"/>
                <a:cs typeface="Calibri" pitchFamily="34" charset="0"/>
              </a:rPr>
              <a:t>you ensure successful  group working?</a:t>
            </a:r>
          </a:p>
          <a:p>
            <a:pPr lvl="0">
              <a:spcAft>
                <a:spcPts val="600"/>
              </a:spcAft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/>
          </a:bodyPr>
          <a:lstStyle/>
          <a:p>
            <a:pPr marL="274320" lvl="1">
              <a:spcBef>
                <a:spcPts val="600"/>
              </a:spcBef>
              <a:spcAft>
                <a:spcPts val="600"/>
              </a:spcAft>
              <a:buSzPct val="70000"/>
              <a:buFont typeface="Wingdings"/>
              <a:buChar char=""/>
            </a:pPr>
            <a:r>
              <a:rPr lang="en-US" dirty="0">
                <a:latin typeface="Calibri" pitchFamily="34" charset="0"/>
                <a:cs typeface="Calibri" pitchFamily="34" charset="0"/>
              </a:rPr>
              <a:t>How might you use technology to support the learning?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What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might be an appropriate assessment package for the module?</a:t>
            </a:r>
          </a:p>
          <a:p>
            <a:pPr>
              <a:spcAft>
                <a:spcPts val="600"/>
              </a:spcAft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indent="0" algn="ctr">
              <a:spcAft>
                <a:spcPts val="600"/>
              </a:spcAft>
              <a:buNone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Outline any key challenges / obstacles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599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 smtClean="0">
                <a:solidFill>
                  <a:srgbClr val="0070C0"/>
                </a:solidFill>
                <a:latin typeface="Calibri" pitchFamily="34" charset="0"/>
              </a:rPr>
              <a:t>The Feedback . . 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5069160"/>
          </a:xfrm>
        </p:spPr>
        <p:txBody>
          <a:bodyPr>
            <a:normAutofit/>
          </a:bodyPr>
          <a:lstStyle/>
          <a:p>
            <a:pPr lvl="0">
              <a:spcAft>
                <a:spcPts val="600"/>
              </a:spcAft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Opportunities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853136"/>
          </a:xfrm>
        </p:spPr>
        <p:txBody>
          <a:bodyPr>
            <a:normAutofit/>
          </a:bodyPr>
          <a:lstStyle/>
          <a:p>
            <a:r>
              <a:rPr lang="en-GB" dirty="0" smtClean="0">
                <a:latin typeface="Calibri" pitchFamily="34" charset="0"/>
                <a:cs typeface="Calibri" pitchFamily="34" charset="0"/>
              </a:rPr>
              <a:t>Challenges</a:t>
            </a:r>
            <a:endParaRPr lang="en-GB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4646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383</TotalTime>
  <Words>389</Words>
  <Application>Microsoft Office PowerPoint</Application>
  <PresentationFormat>On-screen Show (4:3)</PresentationFormat>
  <Paragraphs>40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Oriel</vt:lpstr>
      <vt:lpstr>Developing A Problem-based Learning Module Practical Group Work Session</vt:lpstr>
      <vt:lpstr>The Brief – the V-C again . . .</vt:lpstr>
      <vt:lpstr>The Brief Continued . . .</vt:lpstr>
      <vt:lpstr>The Scenarios . . .</vt:lpstr>
      <vt:lpstr>The Design Criteria . . .</vt:lpstr>
      <vt:lpstr>The Feedback . . .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Graduate Attributes through the Sustainability Agenda and Problem-Based Learning</dc:title>
  <dc:creator>Sophie-pops</dc:creator>
  <cp:lastModifiedBy>default</cp:lastModifiedBy>
  <cp:revision>35</cp:revision>
  <dcterms:created xsi:type="dcterms:W3CDTF">2012-11-19T10:26:20Z</dcterms:created>
  <dcterms:modified xsi:type="dcterms:W3CDTF">2012-11-30T12:52:05Z</dcterms:modified>
</cp:coreProperties>
</file>